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14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C4D1C-9998-40D2-B3AB-E6DAFE474F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5FB18-8346-4579-AFCD-707317586F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851DF-A3D6-42EF-93FC-D81F99FF93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13B6C-1619-499F-8B2F-8151B0212C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47922-DC69-4850-B20E-E499E77BF5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232D2-F926-40C6-9133-B6F6009FD5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A27E1-EA4E-41B3-A8D8-EFB772F7B5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B843A-2D7A-4479-A2D7-817ABBC442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FAC02-1D42-4DBA-98F0-D4881431AF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B5FBD-7324-4931-9CD0-96D277E45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D6678-5FB2-4F37-BFF0-A8B1952CFE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8E1D4ABD-FED7-4D4A-A9C7-44E9ABB2193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t_i(1)" TargetMode="External"/><Relationship Id="rId7" Type="http://schemas.openxmlformats.org/officeDocument/2006/relationships/hyperlink" Target="t_i(3)" TargetMode="External"/><Relationship Id="rId2" Type="http://schemas.openxmlformats.org/officeDocument/2006/relationships/hyperlink" Target="http://encyclopedia.thefreedictionary.com/gasolin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cyclopedia.thefreedictionary.com/petroleum" TargetMode="External"/><Relationship Id="rId5" Type="http://schemas.openxmlformats.org/officeDocument/2006/relationships/hyperlink" Target="t_i(2)" TargetMode="External"/><Relationship Id="rId4" Type="http://schemas.openxmlformats.org/officeDocument/2006/relationships/hyperlink" Target="http://encyclopedia.thefreedictionary.com/diese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Common_ethanol_fuel_mixtures#E100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://en.wikipedia.org/wiki/Ethanol_fuel" TargetMode="External"/><Relationship Id="rId2" Type="http://schemas.openxmlformats.org/officeDocument/2006/relationships/hyperlink" Target="http://upload.wikimedia.org/wikipedia/commons/7/7d/Piracicaba_10_2008_151_Gast_station_selling_four_fuels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Gasohol" TargetMode="External"/><Relationship Id="rId5" Type="http://schemas.openxmlformats.org/officeDocument/2006/relationships/hyperlink" Target="http://en.wikipedia.org/wiki/Biodiesel" TargetMode="External"/><Relationship Id="rId4" Type="http://schemas.openxmlformats.org/officeDocument/2006/relationships/hyperlink" Target="http://en.wikipedia.org/wiki/Brazil" TargetMode="External"/><Relationship Id="rId9" Type="http://schemas.openxmlformats.org/officeDocument/2006/relationships/hyperlink" Target="http://en.wikipedia.org/wiki/Compressed_natural_ga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0"/>
            <a:ext cx="7772400" cy="1470025"/>
          </a:xfrm>
        </p:spPr>
        <p:txBody>
          <a:bodyPr/>
          <a:lstStyle/>
          <a:p>
            <a:r>
              <a:rPr lang="en-US">
                <a:latin typeface="Comic Sans MS" pitchFamily="66" charset="0"/>
              </a:rPr>
              <a:t>Alternative Powered Vehicles</a:t>
            </a:r>
          </a:p>
        </p:txBody>
      </p:sp>
      <p:pic>
        <p:nvPicPr>
          <p:cNvPr id="2054" name="Picture 6" descr="l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371600"/>
            <a:ext cx="4411663" cy="5319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omic Sans MS" pitchFamily="66" charset="0"/>
              </a:rPr>
              <a:t>What is an Alternatively powered Vehicle?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>
                <a:latin typeface="Comic Sans MS" pitchFamily="66" charset="0"/>
              </a:rPr>
              <a:t>Definition:</a:t>
            </a:r>
          </a:p>
          <a:p>
            <a:r>
              <a:rPr lang="en-US">
                <a:latin typeface="Comic Sans MS" pitchFamily="66" charset="0"/>
              </a:rPr>
              <a:t>A vehicle that runs on a fuel other than traditional </a:t>
            </a:r>
            <a:r>
              <a:rPr lang="en-US">
                <a:latin typeface="Comic Sans MS" pitchFamily="66" charset="0"/>
                <a:hlinkClick r:id="rId2"/>
                <a:hlinkMouseOver r:id="rId3" action="ppaction://hlinkfile"/>
              </a:rPr>
              <a:t>gasoline</a:t>
            </a:r>
            <a:r>
              <a:rPr lang="en-US">
                <a:latin typeface="Comic Sans MS" pitchFamily="66" charset="0"/>
              </a:rPr>
              <a:t> or </a:t>
            </a:r>
            <a:r>
              <a:rPr lang="en-US">
                <a:latin typeface="Comic Sans MS" pitchFamily="66" charset="0"/>
                <a:hlinkClick r:id="rId4"/>
                <a:hlinkMouseOver r:id="rId5" action="ppaction://hlinkfile"/>
              </a:rPr>
              <a:t>diesel</a:t>
            </a:r>
            <a:r>
              <a:rPr lang="en-US">
                <a:latin typeface="Comic Sans MS" pitchFamily="66" charset="0"/>
              </a:rPr>
              <a:t>; any method of powering an engine that does not involve </a:t>
            </a:r>
            <a:r>
              <a:rPr lang="en-US">
                <a:latin typeface="Comic Sans MS" pitchFamily="66" charset="0"/>
                <a:hlinkClick r:id="rId6"/>
                <a:hlinkMouseOver r:id="rId7" action="ppaction://hlinkfile"/>
              </a:rPr>
              <a:t>petroleum</a:t>
            </a:r>
            <a:r>
              <a:rPr lang="en-US">
                <a:latin typeface="Comic Sans MS" pitchFamily="66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Renewable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sz="2800"/>
              <a:t>Unlike Petroleum based fuels, alternative fuels are typically renewable.</a:t>
            </a:r>
          </a:p>
          <a:p>
            <a:pPr lvl="1"/>
            <a:r>
              <a:rPr lang="en-US" sz="2400"/>
              <a:t> excluding gasoline hybrids.</a:t>
            </a:r>
          </a:p>
          <a:p>
            <a:endParaRPr lang="en-US" sz="2800"/>
          </a:p>
          <a:p>
            <a:r>
              <a:rPr lang="en-US" sz="2800"/>
              <a:t>Renewable?</a:t>
            </a:r>
          </a:p>
          <a:p>
            <a:pPr lvl="1"/>
            <a:r>
              <a:rPr lang="en-US" sz="2400"/>
              <a:t>Means that the fuel can be replenished once used. </a:t>
            </a:r>
          </a:p>
          <a:p>
            <a:pPr lvl="1"/>
            <a:endParaRPr lang="en-US" sz="2400"/>
          </a:p>
          <a:p>
            <a:pPr lvl="1"/>
            <a:r>
              <a:rPr lang="en-US" sz="2400"/>
              <a:t>EX: Ethanol is made from corn. Since corn can be grown repeatedly it is inturn renewable.</a:t>
            </a:r>
          </a:p>
          <a:p>
            <a:pPr lvl="1"/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omic Sans MS" pitchFamily="66" charset="0"/>
              </a:rPr>
              <a:t>Why Have Alternatively Powered Vehicles?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Environmental:</a:t>
            </a:r>
          </a:p>
          <a:p>
            <a:pPr lvl="1"/>
            <a:r>
              <a:rPr lang="en-US">
                <a:latin typeface="Comic Sans MS" pitchFamily="66" charset="0"/>
              </a:rPr>
              <a:t>Environment continues to be polluted, smog increases…. </a:t>
            </a:r>
          </a:p>
          <a:p>
            <a:r>
              <a:rPr lang="en-US">
                <a:latin typeface="Comic Sans MS" pitchFamily="66" charset="0"/>
              </a:rPr>
              <a:t>Dwindling Resources &amp; Economics:</a:t>
            </a:r>
          </a:p>
          <a:p>
            <a:pPr lvl="1"/>
            <a:r>
              <a:rPr lang="en-US">
                <a:latin typeface="Comic Sans MS" pitchFamily="66" charset="0"/>
              </a:rPr>
              <a:t>Oil is becoming limited and expensive.</a:t>
            </a:r>
          </a:p>
          <a:p>
            <a:r>
              <a:rPr lang="en-US">
                <a:latin typeface="Comic Sans MS" pitchFamily="66" charset="0"/>
              </a:rPr>
              <a:t>Political:</a:t>
            </a:r>
          </a:p>
          <a:p>
            <a:pPr lvl="1"/>
            <a:r>
              <a:rPr lang="en-US">
                <a:latin typeface="Comic Sans MS" pitchFamily="66" charset="0"/>
              </a:rPr>
              <a:t>Increasing international pressure to clean up the environment.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History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Alternate fuels have been around as long as automobiles.</a:t>
            </a:r>
          </a:p>
          <a:p>
            <a:pPr>
              <a:buFontTx/>
              <a:buNone/>
            </a:pPr>
            <a:endParaRPr lang="en-US">
              <a:latin typeface="Comic Sans MS" pitchFamily="66" charset="0"/>
            </a:endParaRPr>
          </a:p>
          <a:p>
            <a:r>
              <a:rPr lang="en-US">
                <a:latin typeface="Comic Sans MS" pitchFamily="66" charset="0"/>
              </a:rPr>
              <a:t>Stanley Steamer, invented in 1906</a:t>
            </a:r>
          </a:p>
        </p:txBody>
      </p:sp>
      <p:pic>
        <p:nvPicPr>
          <p:cNvPr id="6153" name="Picture 9" descr="06%20Stanley%20Steam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66800"/>
            <a:ext cx="7924800" cy="557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>
                <a:latin typeface="Comic Sans MS" pitchFamily="66" charset="0"/>
              </a:rPr>
              <a:t>Main Alternate Transportation Fuels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715000"/>
          </a:xfrm>
        </p:spPr>
        <p:txBody>
          <a:bodyPr/>
          <a:lstStyle/>
          <a:p>
            <a:r>
              <a:rPr lang="en-US" b="1">
                <a:latin typeface="Comic Sans MS" pitchFamily="66" charset="0"/>
              </a:rPr>
              <a:t>Bio-Alcohol:</a:t>
            </a:r>
          </a:p>
          <a:p>
            <a:pPr lvl="1"/>
            <a:r>
              <a:rPr lang="en-US">
                <a:latin typeface="Comic Sans MS" pitchFamily="66" charset="0"/>
              </a:rPr>
              <a:t>Ethanol/Methanol</a:t>
            </a:r>
          </a:p>
          <a:p>
            <a:r>
              <a:rPr lang="en-US" b="1">
                <a:latin typeface="Comic Sans MS" pitchFamily="66" charset="0"/>
              </a:rPr>
              <a:t>Bio-Diesel:</a:t>
            </a:r>
          </a:p>
          <a:p>
            <a:pPr lvl="1"/>
            <a:r>
              <a:rPr lang="en-US">
                <a:latin typeface="Comic Sans MS" pitchFamily="66" charset="0"/>
              </a:rPr>
              <a:t>Refined Vegetable Oil</a:t>
            </a:r>
          </a:p>
          <a:p>
            <a:r>
              <a:rPr lang="en-US" b="1">
                <a:latin typeface="Comic Sans MS" pitchFamily="66" charset="0"/>
              </a:rPr>
              <a:t>Electric:</a:t>
            </a:r>
          </a:p>
          <a:p>
            <a:pPr lvl="1"/>
            <a:r>
              <a:rPr lang="en-US">
                <a:latin typeface="Comic Sans MS" pitchFamily="66" charset="0"/>
              </a:rPr>
              <a:t>Chemically Stored energy</a:t>
            </a:r>
          </a:p>
          <a:p>
            <a:r>
              <a:rPr lang="en-US" b="1">
                <a:latin typeface="Comic Sans MS" pitchFamily="66" charset="0"/>
              </a:rPr>
              <a:t>Hydrogen:</a:t>
            </a:r>
          </a:p>
          <a:p>
            <a:pPr lvl="1"/>
            <a:r>
              <a:rPr lang="en-US">
                <a:latin typeface="Comic Sans MS" pitchFamily="66" charset="0"/>
              </a:rPr>
              <a:t>Fuel Cell or Gas</a:t>
            </a:r>
          </a:p>
          <a:p>
            <a:r>
              <a:rPr lang="en-US" b="1">
                <a:latin typeface="Comic Sans MS" pitchFamily="66" charset="0"/>
              </a:rPr>
              <a:t>Non-Fossil Methane &amp; Natural Gas:</a:t>
            </a:r>
          </a:p>
          <a:p>
            <a:pPr lvl="1"/>
            <a:r>
              <a:rPr lang="en-US">
                <a:latin typeface="Comic Sans MS" pitchFamily="66" charset="0"/>
              </a:rPr>
              <a:t>Poo Gas &amp; Naturally occurring Gas deposits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Hybrid Technologies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382000" cy="4525963"/>
          </a:xfrm>
        </p:spPr>
        <p:txBody>
          <a:bodyPr/>
          <a:lstStyle/>
          <a:p>
            <a:r>
              <a:rPr lang="en-US">
                <a:latin typeface="Comic Sans MS" pitchFamily="66" charset="0"/>
              </a:rPr>
              <a:t>Many vehicles combine one of the alternate fuel power sources with a traditional petroleum burning engines</a:t>
            </a:r>
          </a:p>
          <a:p>
            <a:pPr>
              <a:buFontTx/>
              <a:buNone/>
            </a:pPr>
            <a:endParaRPr lang="en-US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>
                <a:latin typeface="Comic Sans MS" pitchFamily="66" charset="0"/>
              </a:rPr>
              <a:t>Gasoline &amp; Battery Power</a:t>
            </a:r>
          </a:p>
          <a:p>
            <a:pPr algn="ctr">
              <a:buFontTx/>
              <a:buNone/>
            </a:pPr>
            <a:endParaRPr lang="en-US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>
                <a:latin typeface="Comic Sans MS" pitchFamily="66" charset="0"/>
              </a:rPr>
              <a:t>Gasoline &amp; Ethanol</a:t>
            </a:r>
          </a:p>
          <a:p>
            <a:endParaRPr lang="en-US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Alternative Popularity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Initially very little interest, but is slowly becoming more and more prevalent in different areas.</a:t>
            </a:r>
          </a:p>
        </p:txBody>
      </p:sp>
      <p:pic>
        <p:nvPicPr>
          <p:cNvPr id="9221" name="Picture 5" descr="Image:Piracicaba 10 2008 151 Gast station selling four fuels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0"/>
            <a:ext cx="8001000" cy="5330825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5287963"/>
            <a:ext cx="9144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000"/>
              <a:t>Typical </a:t>
            </a:r>
            <a:r>
              <a:rPr lang="en-US" sz="2000">
                <a:hlinkClick r:id="rId4" tooltip="Brazil"/>
              </a:rPr>
              <a:t>Brazilian</a:t>
            </a:r>
            <a:r>
              <a:rPr lang="en-US" sz="2000"/>
              <a:t> filling station with four alternative fuels for sale: </a:t>
            </a:r>
          </a:p>
          <a:p>
            <a:r>
              <a:rPr lang="en-US" sz="2000"/>
              <a:t>					</a:t>
            </a:r>
            <a:r>
              <a:rPr lang="en-US" sz="2000">
                <a:hlinkClick r:id="rId5" tooltip="Biodiesel"/>
              </a:rPr>
              <a:t>Biodiesel</a:t>
            </a:r>
            <a:r>
              <a:rPr lang="en-US" sz="2000"/>
              <a:t> (B3),</a:t>
            </a:r>
          </a:p>
          <a:p>
            <a:r>
              <a:rPr lang="en-US" sz="2000"/>
              <a:t>					</a:t>
            </a:r>
            <a:r>
              <a:rPr lang="en-US" sz="2000">
                <a:hlinkClick r:id="rId6" tooltip="Gasohol"/>
              </a:rPr>
              <a:t>Gasohol</a:t>
            </a:r>
            <a:r>
              <a:rPr lang="en-US" sz="2000"/>
              <a:t> (E25), </a:t>
            </a:r>
          </a:p>
          <a:p>
            <a:r>
              <a:rPr lang="en-US" sz="2000"/>
              <a:t>					</a:t>
            </a:r>
            <a:r>
              <a:rPr lang="en-US" sz="2000">
                <a:hlinkClick r:id="rId7" tooltip="Ethanol fuel"/>
              </a:rPr>
              <a:t>Pure Ethanol</a:t>
            </a:r>
            <a:r>
              <a:rPr lang="en-US" sz="2000"/>
              <a:t> (</a:t>
            </a:r>
            <a:r>
              <a:rPr lang="en-US" sz="2000">
                <a:hlinkClick r:id="rId8" tooltip="Common ethanol fuel mixtures"/>
              </a:rPr>
              <a:t>E100</a:t>
            </a:r>
            <a:r>
              <a:rPr lang="en-US" sz="2000"/>
              <a:t>), </a:t>
            </a:r>
          </a:p>
          <a:p>
            <a:r>
              <a:rPr lang="en-US" sz="2000"/>
              <a:t>					</a:t>
            </a:r>
            <a:r>
              <a:rPr lang="en-US" sz="2000">
                <a:hlinkClick r:id="rId9" tooltip="Compressed natural gas"/>
              </a:rPr>
              <a:t>Compressed natural gas</a:t>
            </a:r>
            <a:r>
              <a:rPr lang="en-US" sz="2000"/>
              <a:t> (CNG).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/>
          <a:lstStyle/>
          <a:p>
            <a:r>
              <a:rPr lang="en-US"/>
              <a:t> </a:t>
            </a:r>
            <a:r>
              <a:rPr lang="en-US">
                <a:latin typeface="Comic Sans MS" pitchFamily="66" charset="0"/>
              </a:rPr>
              <a:t>Advantages 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>&amp;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>Disadvantages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>of 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>Alternate Fuels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/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>(Group Work)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lightbulbsolarcarwe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1143000"/>
            <a:ext cx="4714875" cy="4572000"/>
          </a:xfrm>
          <a:prstGeom prst="rect">
            <a:avLst/>
          </a:prstGeom>
          <a:noFill/>
        </p:spPr>
      </p:pic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914400" y="0"/>
            <a:ext cx="69421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SOLAR MODEL PROJECT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Solar Car Project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Introduction &amp; Handouts: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>
                <a:latin typeface="Comic Sans MS" pitchFamily="66" charset="0"/>
              </a:rPr>
              <a:t>!!Solar RACECARS!!</a:t>
            </a:r>
          </a:p>
          <a:p>
            <a:pPr>
              <a:lnSpc>
                <a:spcPct val="90000"/>
              </a:lnSpc>
            </a:pPr>
            <a:endParaRPr lang="en-US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Assigned groups (same as Pro/Con Excersize)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Any Questions?</a:t>
            </a:r>
          </a:p>
          <a:p>
            <a:pPr>
              <a:lnSpc>
                <a:spcPct val="90000"/>
              </a:lnSpc>
            </a:pPr>
            <a:endParaRPr lang="en-US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234</Words>
  <Application>Microsoft Office PowerPoint</Application>
  <PresentationFormat>On-screen Show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Comic Sans MS</vt:lpstr>
      <vt:lpstr>Default Design</vt:lpstr>
      <vt:lpstr>Alternative Powered Vehicles</vt:lpstr>
      <vt:lpstr>What is an Alternatively powered Vehicle?</vt:lpstr>
      <vt:lpstr>Renewable</vt:lpstr>
      <vt:lpstr>Why Have Alternatively Powered Vehicles?</vt:lpstr>
      <vt:lpstr>History</vt:lpstr>
      <vt:lpstr>Main Alternate Transportation Fuels</vt:lpstr>
      <vt:lpstr>Hybrid Technologies</vt:lpstr>
      <vt:lpstr>Alternative Popularity</vt:lpstr>
      <vt:lpstr> Advantages  &amp; Disadvantages of  Alternate Fuels  (Group Work)</vt:lpstr>
      <vt:lpstr>Slide 10</vt:lpstr>
      <vt:lpstr>Solar Car Project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Alternative Powered Vehicles</dc:title>
  <dc:creator> </dc:creator>
  <cp:lastModifiedBy> </cp:lastModifiedBy>
  <cp:revision>7</cp:revision>
  <dcterms:created xsi:type="dcterms:W3CDTF">2008-12-02T23:36:19Z</dcterms:created>
  <dcterms:modified xsi:type="dcterms:W3CDTF">2009-02-07T03:41:33Z</dcterms:modified>
</cp:coreProperties>
</file>